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Nunito"/>
      <p:regular r:id="rId17"/>
      <p:bold r:id="rId18"/>
      <p:italic r:id="rId19"/>
      <p:boldItalic r:id="rId20"/>
    </p:embeddedFont>
    <p:embeddedFont>
      <p:font typeface="Maven Pro"/>
      <p:regular r:id="rId21"/>
      <p:bold r:id="rId22"/>
    </p:embeddedFont>
    <p:embeddedFont>
      <p:font typeface="EB Garamond"/>
      <p:regular r:id="rId23"/>
      <p:bold r:id="rId24"/>
      <p:italic r:id="rId25"/>
      <p:boldItalic r:id="rId26"/>
    </p:embeddedFont>
    <p:embeddedFont>
      <p:font typeface="Merriweather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22" Type="http://schemas.openxmlformats.org/officeDocument/2006/relationships/font" Target="fonts/MavenPro-bold.fntdata"/><Relationship Id="rId21" Type="http://schemas.openxmlformats.org/officeDocument/2006/relationships/font" Target="fonts/MavenPro-regular.fntdata"/><Relationship Id="rId24" Type="http://schemas.openxmlformats.org/officeDocument/2006/relationships/font" Target="fonts/EBGaramond-bold.fntdata"/><Relationship Id="rId23" Type="http://schemas.openxmlformats.org/officeDocument/2006/relationships/font" Target="fonts/EBGaramon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EBGaramond-boldItalic.fntdata"/><Relationship Id="rId25" Type="http://schemas.openxmlformats.org/officeDocument/2006/relationships/font" Target="fonts/EBGaramond-italic.fntdata"/><Relationship Id="rId28" Type="http://schemas.openxmlformats.org/officeDocument/2006/relationships/font" Target="fonts/Merriweather-bold.fntdata"/><Relationship Id="rId27" Type="http://schemas.openxmlformats.org/officeDocument/2006/relationships/font" Target="fonts/Merriweathe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Merriweather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regular.fntdata"/><Relationship Id="rId16" Type="http://schemas.openxmlformats.org/officeDocument/2006/relationships/slide" Target="slides/slide11.xml"/><Relationship Id="rId19" Type="http://schemas.openxmlformats.org/officeDocument/2006/relationships/font" Target="fonts/Nunito-italic.fntdata"/><Relationship Id="rId18" Type="http://schemas.openxmlformats.org/officeDocument/2006/relationships/font" Target="fonts/Nunito-bold.fntdata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2fd1db0b2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2fd1db0b2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2fd1db0b2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2fd1db0b2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2cfcefea1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2cfcefea1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2cfcefea15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2cfcefea15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2fd1db0b2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2fd1db0b2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2cfcefea15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2cfcefea15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2fb6c6e1d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2fb6c6e1d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2cfcefea15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2cfcefea15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2cfcefea15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2cfcefea15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2fd1db0b2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2fd1db0b2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5.png"/><Relationship Id="rId10" Type="http://schemas.openxmlformats.org/officeDocument/2006/relationships/image" Target="../media/image9.png"/><Relationship Id="rId13" Type="http://schemas.openxmlformats.org/officeDocument/2006/relationships/image" Target="../media/image12.png"/><Relationship Id="rId1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18.png"/><Relationship Id="rId15" Type="http://schemas.openxmlformats.org/officeDocument/2006/relationships/image" Target="../media/image8.png"/><Relationship Id="rId14" Type="http://schemas.openxmlformats.org/officeDocument/2006/relationships/image" Target="../media/image14.png"/><Relationship Id="rId5" Type="http://schemas.openxmlformats.org/officeDocument/2006/relationships/image" Target="../media/image20.jpg"/><Relationship Id="rId6" Type="http://schemas.openxmlformats.org/officeDocument/2006/relationships/image" Target="../media/image11.jpg"/><Relationship Id="rId7" Type="http://schemas.openxmlformats.org/officeDocument/2006/relationships/image" Target="../media/image16.jpg"/><Relationship Id="rId8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25"/>
            <a:ext cx="42207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933">
                <a:latin typeface="EB Garamond"/>
                <a:ea typeface="EB Garamond"/>
                <a:cs typeface="EB Garamond"/>
                <a:sym typeface="EB Garamond"/>
              </a:rPr>
              <a:t>An overview of “Untargeted Metabolic Analysis of Lactation-Stage-Matched Human and Bovine Milk Samples at 2 Weeks Postnatal”</a:t>
            </a:r>
            <a:endParaRPr b="0" sz="1633">
              <a:solidFill>
                <a:srgbClr val="212121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 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78" name="Google Shape;278;p13"/>
          <p:cNvSpPr txBox="1"/>
          <p:nvPr/>
        </p:nvSpPr>
        <p:spPr>
          <a:xfrm>
            <a:off x="824000" y="3486725"/>
            <a:ext cx="58236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Véronique Godoy, Yuze Guo, &amp; Kay Johnson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Implications &amp; future directions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8" name="Google Shape;358;p22"/>
          <p:cNvSpPr txBox="1"/>
          <p:nvPr>
            <p:ph idx="1" type="body"/>
          </p:nvPr>
        </p:nvSpPr>
        <p:spPr>
          <a:xfrm>
            <a:off x="645300" y="1741950"/>
            <a:ext cx="7869000" cy="31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Significance: Insights from metabolomics can improve infant nutrition, particularly for those who rely on bovine-based formulas.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research: 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Investigate functional effects of unique metabolites on infant gut health.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 potential formula modifications to better mimic human milk’s bioactive composition.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545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3"/>
          <p:cNvSpPr txBox="1"/>
          <p:nvPr>
            <p:ph type="ctrTitle"/>
          </p:nvPr>
        </p:nvSpPr>
        <p:spPr>
          <a:xfrm>
            <a:off x="747800" y="1690025"/>
            <a:ext cx="42207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933">
                <a:latin typeface="EB Garamond"/>
                <a:ea typeface="EB Garamond"/>
                <a:cs typeface="EB Garamond"/>
                <a:sym typeface="EB Garamond"/>
              </a:rPr>
              <a:t>Thank you for listening!</a:t>
            </a:r>
            <a:endParaRPr b="0" sz="1633">
              <a:solidFill>
                <a:srgbClr val="212121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 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4" name="Google Shape;364;p23"/>
          <p:cNvSpPr txBox="1"/>
          <p:nvPr/>
        </p:nvSpPr>
        <p:spPr>
          <a:xfrm>
            <a:off x="824000" y="2648525"/>
            <a:ext cx="58236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Information sourced from: https://doi.org/10.3390/nu15173768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Student profile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: Kay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4" name="Google Shape;28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225" y="2055075"/>
            <a:ext cx="2067725" cy="137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3950" y="1491698"/>
            <a:ext cx="1914611" cy="137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4755" y="1420863"/>
            <a:ext cx="1914601" cy="1673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00125" y="446168"/>
            <a:ext cx="2220151" cy="1497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39350" y="1861725"/>
            <a:ext cx="2220151" cy="1265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68925" y="3363744"/>
            <a:ext cx="1914600" cy="143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533950" y="2656460"/>
            <a:ext cx="1635110" cy="238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500679" y="2906465"/>
            <a:ext cx="2329125" cy="1885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829803" y="3105350"/>
            <a:ext cx="2790477" cy="18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628550" y="639075"/>
            <a:ext cx="765900" cy="76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942750" y="717587"/>
            <a:ext cx="765900" cy="589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14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303799" y="1306975"/>
            <a:ext cx="1519000" cy="85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14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319717" y="4246324"/>
            <a:ext cx="1914600" cy="744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2" name="Google Shape;302;p15"/>
          <p:cNvSpPr txBox="1"/>
          <p:nvPr>
            <p:ph idx="1" type="body"/>
          </p:nvPr>
        </p:nvSpPr>
        <p:spPr>
          <a:xfrm>
            <a:off x="1151400" y="16852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indicate that bovine whole milk is frequently used as a substitute for human milk during the first 12 months; may be linked to adverse infant health outcomes.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Study objective: To analyze and compare the metabolomic profiles of human and bovine milk collected at 2 weeks postpartum to identify unique metabolites that could influence infant health.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8" name="Google Shape;308;p16"/>
          <p:cNvSpPr txBox="1"/>
          <p:nvPr>
            <p:ph idx="1" type="body"/>
          </p:nvPr>
        </p:nvSpPr>
        <p:spPr>
          <a:xfrm>
            <a:off x="1151400" y="16852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 milk contains unique oligosaccharides, lipids, and bioactive peptides that influence digestion, metabolism, and microbiome interactions. Bovine milk lacks comparable HMO diversity.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metabolomics? Provides a detailed biochemical fingerprint beyond macronutrients, identifying functional metabolites that impact infant gut health, metabolism, and immune function.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Relevance: Findings can improve infant formula composition and guide the development of alternatives that better mimic human milk.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7"/>
          <p:cNvSpPr txBox="1"/>
          <p:nvPr>
            <p:ph type="title"/>
          </p:nvPr>
        </p:nvSpPr>
        <p:spPr>
          <a:xfrm>
            <a:off x="1215500" y="668538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4" name="Google Shape;314;p17"/>
          <p:cNvSpPr txBox="1"/>
          <p:nvPr>
            <p:ph idx="1" type="body"/>
          </p:nvPr>
        </p:nvSpPr>
        <p:spPr>
          <a:xfrm>
            <a:off x="375525" y="1440375"/>
            <a:ext cx="39639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AutoNum type="arabicPeriod"/>
            </a:pP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Milk Collection and Handling</a:t>
            </a:r>
            <a:endParaRPr b="1"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-Participants (36-38 weeks </a:t>
            </a: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pregnant)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-Time of collection (2 weeks postpartum) 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Times New Roman"/>
              <a:buAutoNum type="arabicPeriod"/>
            </a:pP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Metabolite extraction (Figure 1)</a:t>
            </a:r>
            <a:endParaRPr b="1"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-Reagents used were LC-MS grade.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-Blank samples used deionized water.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Times New Roman"/>
              <a:buAutoNum type="arabicPeriod"/>
            </a:pP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Analytical</a:t>
            </a: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 instrumentation (Figure 2 &amp; 3)</a:t>
            </a:r>
            <a:endParaRPr b="1"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5" name="Google Shape;3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3100" y="373050"/>
            <a:ext cx="2105325" cy="393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4275" y="373050"/>
            <a:ext cx="2825075" cy="147822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17"/>
          <p:cNvSpPr txBox="1"/>
          <p:nvPr/>
        </p:nvSpPr>
        <p:spPr>
          <a:xfrm>
            <a:off x="3800552" y="4363200"/>
            <a:ext cx="2071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Figure 1</a:t>
            </a:r>
            <a:r>
              <a:rPr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results from metabolite extraction.</a:t>
            </a:r>
            <a:endParaRPr sz="7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8" name="Google Shape;318;p17"/>
          <p:cNvSpPr txBox="1"/>
          <p:nvPr/>
        </p:nvSpPr>
        <p:spPr>
          <a:xfrm>
            <a:off x="5881512" y="1886750"/>
            <a:ext cx="279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Figure 2</a:t>
            </a:r>
            <a:r>
              <a:rPr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" sz="700">
                <a:solidFill>
                  <a:srgbClr val="1B1B1B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Ultra-high-performance liquid chromatography–high-resolution mass spectrometry (UHPLC-HRMS) </a:t>
            </a:r>
            <a:r>
              <a:rPr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settings.</a:t>
            </a:r>
            <a:endParaRPr sz="7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9" name="Google Shape;31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2750" y="2624650"/>
            <a:ext cx="2484477" cy="203106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17"/>
          <p:cNvSpPr txBox="1"/>
          <p:nvPr/>
        </p:nvSpPr>
        <p:spPr>
          <a:xfrm>
            <a:off x="6099252" y="4655700"/>
            <a:ext cx="2071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Figure 3</a:t>
            </a:r>
            <a:r>
              <a:rPr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UHPL-HRNS machine</a:t>
            </a:r>
            <a:endParaRPr sz="7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6" name="Google Shape;326;p18"/>
          <p:cNvSpPr txBox="1"/>
          <p:nvPr>
            <p:ph idx="1" type="body"/>
          </p:nvPr>
        </p:nvSpPr>
        <p:spPr>
          <a:xfrm>
            <a:off x="764450" y="1514150"/>
            <a:ext cx="4234200" cy="29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4.        </a:t>
            </a: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Data processing </a:t>
            </a:r>
            <a:endParaRPr b="1"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-Raw file converted to mzML format using ProteoWizard-msConvert.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-Signal processing using MS-DIAL v4.45 (Figure 4 for settings).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-Metabolic annotation (SECIM Core, MassBank, HMDB, MoNa). (Figure 5)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-Peak Alignment and Noise Removal (removal of S/N ratio &lt; 5)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-LOWES algorithm used for peak normalization. 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-MS-FLO used for post-processing.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5.        Statistical analysis </a:t>
            </a:r>
            <a:endParaRPr b="1"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           </a:t>
            </a: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- Sankey plot (Figure 6)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7" name="Google Shape;3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7350" y="315525"/>
            <a:ext cx="2899050" cy="74885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8"/>
          <p:cNvSpPr txBox="1"/>
          <p:nvPr/>
        </p:nvSpPr>
        <p:spPr>
          <a:xfrm>
            <a:off x="5511125" y="1064375"/>
            <a:ext cx="3411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Figure 4</a:t>
            </a:r>
            <a:r>
              <a:rPr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MS-DIAL v4.45 settings.</a:t>
            </a:r>
            <a:endParaRPr sz="7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4465250" y="4551425"/>
            <a:ext cx="181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Figure 6</a:t>
            </a:r>
            <a:r>
              <a:rPr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Sankey plot. Connection of metabolite to diseases.</a:t>
            </a:r>
            <a:endParaRPr sz="7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30" name="Google Shape;33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1125" y="1356875"/>
            <a:ext cx="2815276" cy="10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18"/>
          <p:cNvSpPr txBox="1"/>
          <p:nvPr/>
        </p:nvSpPr>
        <p:spPr>
          <a:xfrm>
            <a:off x="5564000" y="2545363"/>
            <a:ext cx="3411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Figure 5</a:t>
            </a:r>
            <a:r>
              <a:rPr lang="en" sz="7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Metabolic annotation settings.</a:t>
            </a:r>
            <a:endParaRPr sz="7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32" name="Google Shape;33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77850" y="2968775"/>
            <a:ext cx="2505200" cy="204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Results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8" name="Google Shape;338;p19"/>
          <p:cNvSpPr txBox="1"/>
          <p:nvPr>
            <p:ph idx="1" type="body"/>
          </p:nvPr>
        </p:nvSpPr>
        <p:spPr>
          <a:xfrm>
            <a:off x="430150" y="1331450"/>
            <a:ext cx="4587000" cy="3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46 metabolites significantly differed between human and bovine milk</a:t>
            </a:r>
            <a:endParaRPr b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Top metabolite classes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Amino acids (23.7%)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Xenobiotics (15.18%)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Nucleotides (11.67%)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Carbohydrates (9.73%)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Lipids (8.56%)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Low-abundance classes (&lt;5%):</a:t>
            </a:r>
            <a:endParaRPr b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Vitamins, cofactors, energy metabolism, and peptides.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Amino acids had the most metabolite–disease links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9" name="Google Shape;33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6700" y="-1"/>
            <a:ext cx="3747299" cy="176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0675" y="1711175"/>
            <a:ext cx="3713326" cy="343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Discussion of previous work &amp; new focus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6" name="Google Shape;346;p20"/>
          <p:cNvSpPr txBox="1"/>
          <p:nvPr>
            <p:ph idx="1" type="body"/>
          </p:nvPr>
        </p:nvSpPr>
        <p:spPr>
          <a:xfrm>
            <a:off x="645300" y="1665750"/>
            <a:ext cx="7764600" cy="31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Comprehensive bovine milk assessment</a:t>
            </a: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by using NMR, LC-MS, and ICP-MS; Some components are more abundant than others; </a:t>
            </a:r>
            <a:r>
              <a:rPr b="1" lang="en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reduce intestinal inflammation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(HMO)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Several metabolites enriched in human samples that can </a:t>
            </a:r>
            <a:r>
              <a:rPr b="1" lang="en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participate directly in microbe–host interactions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are beneficial to infant’s growth include but not limited to improving glucose homeostasis and regulate specific types of inflammation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5454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Discussion of results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2" name="Google Shape;352;p21"/>
          <p:cNvSpPr txBox="1"/>
          <p:nvPr>
            <p:ph idx="1" type="body"/>
          </p:nvPr>
        </p:nvSpPr>
        <p:spPr>
          <a:xfrm>
            <a:off x="645300" y="1741950"/>
            <a:ext cx="7869000" cy="31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Cow-milk based formula is the predominate substitution of human milk</a:t>
            </a:r>
            <a:endParaRPr b="1"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Essential to know the difference in composition of human and bovine milk to study the effect of the distinguished metabolites on infants health</a:t>
            </a:r>
            <a:endParaRPr b="1"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5755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ct val="100000"/>
              <a:buFont typeface="Times New Roman"/>
              <a:buChar char="●"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80% of the metabolites in the two types of milk are shared</a:t>
            </a:r>
            <a:endParaRPr sz="18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5755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ct val="100000"/>
              <a:buFont typeface="Times New Roman"/>
              <a:buChar char="●"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80% of the milk metabolites may contribute to microbe-host interaction in infant’s GI tract</a:t>
            </a:r>
            <a:endParaRPr sz="18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5755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ct val="100000"/>
              <a:buFont typeface="Times New Roman"/>
              <a:buChar char="●"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Milk metabolites have a pleiotropic impact on health outcomes</a:t>
            </a:r>
            <a:endParaRPr sz="18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056" lvl="0" marL="45720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ct val="100000"/>
              <a:buFont typeface="Times New Roman"/>
              <a:buChar char="●"/>
            </a:pPr>
            <a:r>
              <a:rPr lang="en" sz="175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18 milk metabolites that were significantly different between human and bovine samples and have not been previously reported</a:t>
            </a:r>
            <a:endParaRPr sz="175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5454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